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2"/>
  </p:notesMasterIdLst>
  <p:sldIdLst>
    <p:sldId id="256" r:id="rId2"/>
    <p:sldId id="260" r:id="rId3"/>
    <p:sldId id="351" r:id="rId4"/>
    <p:sldId id="336" r:id="rId5"/>
    <p:sldId id="367" r:id="rId6"/>
    <p:sldId id="368" r:id="rId7"/>
    <p:sldId id="264" r:id="rId8"/>
    <p:sldId id="303" r:id="rId9"/>
    <p:sldId id="335" r:id="rId10"/>
    <p:sldId id="358" r:id="rId11"/>
    <p:sldId id="265" r:id="rId12"/>
    <p:sldId id="352" r:id="rId13"/>
    <p:sldId id="354" r:id="rId14"/>
    <p:sldId id="369" r:id="rId15"/>
    <p:sldId id="357" r:id="rId16"/>
    <p:sldId id="363" r:id="rId17"/>
    <p:sldId id="361" r:id="rId18"/>
    <p:sldId id="364" r:id="rId19"/>
    <p:sldId id="365" r:id="rId20"/>
    <p:sldId id="292" r:id="rId21"/>
    <p:sldId id="317" r:id="rId22"/>
    <p:sldId id="366" r:id="rId23"/>
    <p:sldId id="331" r:id="rId24"/>
    <p:sldId id="347" r:id="rId25"/>
    <p:sldId id="348" r:id="rId26"/>
    <p:sldId id="349" r:id="rId27"/>
    <p:sldId id="350" r:id="rId28"/>
    <p:sldId id="290" r:id="rId29"/>
    <p:sldId id="291" r:id="rId30"/>
    <p:sldId id="356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69D940E-021E-4B37-BFAB-EB5AB9331F13}">
          <p14:sldIdLst>
            <p14:sldId id="256"/>
            <p14:sldId id="260"/>
            <p14:sldId id="351"/>
            <p14:sldId id="336"/>
            <p14:sldId id="367"/>
            <p14:sldId id="368"/>
            <p14:sldId id="264"/>
            <p14:sldId id="303"/>
            <p14:sldId id="335"/>
            <p14:sldId id="358"/>
            <p14:sldId id="265"/>
            <p14:sldId id="352"/>
            <p14:sldId id="354"/>
            <p14:sldId id="369"/>
            <p14:sldId id="357"/>
            <p14:sldId id="363"/>
            <p14:sldId id="361"/>
            <p14:sldId id="364"/>
            <p14:sldId id="365"/>
            <p14:sldId id="292"/>
            <p14:sldId id="317"/>
            <p14:sldId id="366"/>
            <p14:sldId id="331"/>
            <p14:sldId id="347"/>
            <p14:sldId id="348"/>
            <p14:sldId id="349"/>
            <p14:sldId id="350"/>
            <p14:sldId id="290"/>
            <p14:sldId id="291"/>
            <p14:sldId id="35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51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290" autoAdjust="0"/>
    <p:restoredTop sz="85987" autoAdjust="0"/>
  </p:normalViewPr>
  <p:slideViewPr>
    <p:cSldViewPr snapToGrid="0">
      <p:cViewPr varScale="1">
        <p:scale>
          <a:sx n="117" d="100"/>
          <a:sy n="117" d="100"/>
        </p:scale>
        <p:origin x="116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F93D56-E312-475A-AFE8-E5A96CADDEC2}" type="datetimeFigureOut">
              <a:rPr lang="en-US" smtClean="0"/>
              <a:t>7/10/25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ED3737-B85E-4357-B9F6-56B70699D5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2063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ED3737-B85E-4357-B9F6-56B70699D56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82474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10FA93-2C91-8B09-F884-A00AEFC81F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B2A2DB2-8BEF-7216-F159-124EBCE53BF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015FC49-62CE-16E4-AA3B-A205773FE4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C7C469-A671-A84B-6315-B0F90D8A8D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ED3737-B85E-4357-B9F6-56B70699D56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9100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972ACD-7AE6-5CD3-AB00-B9CB7B5C1C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5EDB09E-E0F3-B6D1-90B9-7BEDFE57AE9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7B02C8B-EEC5-A22F-02C1-F8A3DF3346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6B46C8-23C5-810A-118F-E0960EC3A2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ED3737-B85E-4357-B9F6-56B70699D56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3860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82B709-FA5F-EA68-CF9C-9D3439DFDC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69FD628-0E02-8E16-3514-F968656891A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D4D82FB-D258-19FF-89A0-1ECA99D5B2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D35D2E-6B30-7F90-0519-60DDBB22CD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ED3737-B85E-4357-B9F6-56B70699D56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9779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ED3737-B85E-4357-B9F6-56B70699D56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1853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6BE627-A30F-03FF-DC24-0C298DBC8F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E7BDC5D-C735-3951-9151-6C125F2754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C6DC314-8CA9-4855-235B-AD85AFEB38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DB15D5-4E6C-9CA8-5DC1-87B0259BC01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ED3737-B85E-4357-B9F6-56B70699D56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232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Share link to markdown file: https://github.com/nycdepartmentoffinance/onboarding/blob/main/github.md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ED3737-B85E-4357-B9F6-56B70699D56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6860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Live demo if time allows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ED3737-B85E-4357-B9F6-56B70699D56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21299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88176-072B-3CAF-B2B5-8C0CC97B1E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F876C2-EEC7-9E7D-A1D5-7D050E9F6D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1A8863-B543-ADEB-DB61-89AD763743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2584F-A200-450E-AD08-9AE358D5F312}" type="datetime1">
              <a:rPr lang="en-US" smtClean="0"/>
              <a:t>7/10/25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8EDBF4-6DCE-EA41-B114-5C4664B446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A31975-261D-7761-AF70-355A1D3539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6112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9DE82-30C8-DBFE-2720-F26BEF5E22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A5F472-A1BC-8F94-ACA3-57D59C71C2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924EEA-87C8-CD6E-3174-9B083A98EC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51972-8892-4A10-B64D-5C8D48B889E7}" type="datetime1">
              <a:rPr lang="en-US" smtClean="0"/>
              <a:t>7/10/25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9084CA-04E3-D36F-8ADE-101C75571A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FD68B7-CE90-E450-4A54-74944585D2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2550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3CEDE87-8897-9993-F1C1-3212032719A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2496A0-F817-DA09-91FD-CA61BE13AB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3A36A6-DE28-C570-4C71-5ABFB18B31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E3603-D018-4F75-9490-881FE058C1D8}" type="datetime1">
              <a:rPr lang="en-US" smtClean="0"/>
              <a:t>7/10/25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3C50E8-B509-E754-4BAD-DF9E453BC2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F8F481-E862-C84F-FB0E-1DCAAB27A1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4072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6DFCE1-1C9D-50B0-E98A-F56EC1639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AC9DE7-B8A2-1BFD-1CDA-FE8D954870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9BC54A-8FF2-01F6-AAC6-0532FF8E19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12F8B0-907B-434F-84FB-2B6EE00B5AB9}" type="datetime1">
              <a:rPr lang="en-US" smtClean="0"/>
              <a:t>7/10/25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48B5CD-B2EB-551E-51EF-C68B03E4E3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3E47EB-9922-671C-6B64-E49F4192C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2633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CB077C-69C1-F5D8-44D5-BC402E8796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8C9A59-8DB5-3B67-A988-B8AA52E16B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DAFBF4-2456-0F6D-DB67-506D381FF3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4DD1D-28F0-4462-9347-AC7EE935DFAD}" type="datetime1">
              <a:rPr lang="en-US" smtClean="0"/>
              <a:t>7/10/25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166BE4-757B-B1B1-788F-693C8E5C2E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9C6363-CCED-823E-0775-B28F5397E2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9235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7F17B0-1040-B9CA-E77B-3E0C4AFD5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4C9BFB-1B86-C6DB-70EE-D800C04AD7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90F46B-3628-8B1C-3D33-04C639587B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C05B76-5441-B290-EB76-CE1D9D6515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F9B9E-A818-4031-9198-AAA411A8A88D}" type="datetime1">
              <a:rPr lang="en-US" smtClean="0"/>
              <a:t>7/10/25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CED3CD-C1C0-3D58-BC0A-F2B16C7A24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AB35FF-6CFC-A868-D6D7-E45FE5E3BF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42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6FF87-4E04-AA8B-87E1-EC1614000D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D1F1CA-3BE3-2747-A333-2490AF67FE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F8DF9F-176D-AD80-627A-43D8F94C0A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1C458E-051A-9292-F1B9-E9ED857C64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421B633-94F0-ADBC-0CD8-0044A21767B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B9ECB95-71DB-7679-2B47-2099424AEC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808E9-1A56-4A70-B2D1-DBC1A7186B1A}" type="datetime1">
              <a:rPr lang="en-US" smtClean="0"/>
              <a:t>7/10/25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85230BE-D51B-C217-CED7-6B3D3CAC8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BFF7C96-2717-47CE-E3DE-B1E4492EF9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1021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37ECA3-A9A2-7851-A94F-9ADA72423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CE09696-7F47-7771-23DD-6E50D89E9D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B1E4B-6EA2-4694-A9F1-8631E65F70A1}" type="datetime1">
              <a:rPr lang="en-US" smtClean="0"/>
              <a:t>7/10/25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501C17-BC97-2557-81E9-B29FE0B50A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4B9DFA-BCF1-789F-2C02-361E5EBB9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5784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B4084B2-0726-8B4B-937B-7D07BA12EE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895E2-4F15-47E7-8406-949B60B7772D}" type="datetime1">
              <a:rPr lang="en-US" smtClean="0"/>
              <a:t>7/10/25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AC30ADA-B060-4DA5-C316-E6021E92F8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E4AC00-4C30-9AD9-A272-91FE00AF0F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388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4B1C51-174E-89B0-55C5-29577C2263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53EB04-3C99-E140-6A5F-8BF6D72DB7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83A9E3-9EE5-9B44-1AC5-2706B95DD4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08BB86-FBDA-F7A3-90E2-9628FA9E17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AF5A26-1300-40A6-9BCD-10630E8A7C99}" type="datetime1">
              <a:rPr lang="en-US" smtClean="0"/>
              <a:t>7/10/25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700D5A-96CA-B95D-7654-AF141E56D0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D70287-39DB-7BA3-7FB1-89AB1172C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2924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C792E-A70F-4478-CAB1-FA3DAB784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EB9C687-471B-C81B-B52A-762E7594F79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92868A-ABD3-8CA3-5E87-1FE3787BC8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C01F64-2248-B1BA-1E88-E468E90A87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71CD9-A5A2-4EB6-BF6B-D104543C1280}" type="datetime1">
              <a:rPr lang="en-US" smtClean="0"/>
              <a:t>7/10/25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E58A91-6DF6-FD30-D8EC-D23EAC9CDA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1279F9-2842-2D1D-01AC-4BB112B2F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538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4E30118-31D5-ED0E-77AB-7EECCB8AE6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4335B7-7A0D-85E7-8D3A-2EB4F11441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E22B60-AEB3-5CE5-B59D-B13C1F04AD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A2A878C-B8E7-42BD-97C0-09DFDA7FFF9A}" type="datetime1">
              <a:rPr lang="en-US" smtClean="0"/>
              <a:t>7/10/25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3BAA41-E2DC-7303-784B-5ECDB94438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A7FB27-77D8-5647-58DA-3649E5F409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9496208-0396-4DEE-9187-2167066D10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6672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boydclaire@finance.nyc.gov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hyperlink" Target="https://github.com/nycdepartmentoffinance/onboarding/blob/main/proxy_python.md" TargetMode="Externa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hyperlink" Target="https://github.com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rgs/nycdepartmentoffinance/repositories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nycdepartmentoffinance.github.io/models/coop_sales_model.html#maps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nycdepartmentoffinance.github.io/data_dictionary/fdw_crosswalk.html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ycdepartmentoffinance/assessNYC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ycdepartmentoffinance/onboarding/tree/main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009321-DE7E-9D8E-8AFA-0DB67C1AD89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latin typeface="HelveticaNeueforSAS" panose="020B0604020202020204" pitchFamily="34" charset="0"/>
              </a:rPr>
              <a:t>Using git/GitHub @ NYC             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3AD75E-6159-858A-9D2E-E97A3680FC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99042"/>
            <a:ext cx="9144000" cy="1358757"/>
          </a:xfrm>
        </p:spPr>
        <p:txBody>
          <a:bodyPr>
            <a:normAutofit fontScale="85000" lnSpcReduction="20000"/>
          </a:bodyPr>
          <a:lstStyle/>
          <a:p>
            <a:r>
              <a:rPr lang="en-US" b="1" dirty="0">
                <a:latin typeface="HelveticaNeueforSAS" panose="020B0604020202020204" pitchFamily="34" charset="0"/>
              </a:rPr>
              <a:t>Claire Boyd</a:t>
            </a:r>
          </a:p>
          <a:p>
            <a:r>
              <a:rPr lang="en-US" i="1" dirty="0">
                <a:latin typeface="HelveticaNeueforSAS" panose="020B0604020202020204" pitchFamily="34" charset="0"/>
              </a:rPr>
              <a:t>Data Scientist</a:t>
            </a:r>
            <a:r>
              <a:rPr lang="en-US" dirty="0">
                <a:latin typeface="HelveticaNeueforSAS" panose="020B0604020202020204" pitchFamily="34" charset="0"/>
              </a:rPr>
              <a:t> </a:t>
            </a: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NYC Department of Finance, Property Modeling &amp; Valuation</a:t>
            </a:r>
          </a:p>
          <a:p>
            <a:r>
              <a:rPr lang="en-US" b="0" i="0" u="sng" dirty="0">
                <a:solidFill>
                  <a:srgbClr val="467886"/>
                </a:solidFill>
                <a:effectLst/>
                <a:latin typeface="Aptos" panose="020B0004020202020204" pitchFamily="34" charset="0"/>
                <a:hlinkClick r:id="rId2"/>
              </a:rPr>
              <a:t>boydclaire@finance.nyc.gov</a:t>
            </a:r>
            <a:endParaRPr lang="en-US" dirty="0">
              <a:latin typeface="HelveticaNeueforSAS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0724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3E89AC-CC59-FABA-9719-03FC2FEFF9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D6D076-C369-D292-194B-EDFFC3C0C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10</a:t>
            </a:fld>
            <a:endParaRPr lang="en-US"/>
          </a:p>
        </p:txBody>
      </p:sp>
      <p:pic>
        <p:nvPicPr>
          <p:cNvPr id="11" name="Picture 10" descr="Graphical user interface, application, email&#10;&#10;AI-generated content may be incorrect.">
            <a:extLst>
              <a:ext uri="{FF2B5EF4-FFF2-40B4-BE49-F238E27FC236}">
                <a16:creationId xmlns:a16="http://schemas.microsoft.com/office/drawing/2014/main" id="{26F24933-74AA-3651-048D-A1BE3C55B3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1597" y="2543911"/>
            <a:ext cx="5410510" cy="392132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5DBD853-B6FE-AE65-C86B-18F4ED28AAE0}"/>
              </a:ext>
            </a:extLst>
          </p:cNvPr>
          <p:cNvSpPr/>
          <p:nvPr/>
        </p:nvSpPr>
        <p:spPr>
          <a:xfrm>
            <a:off x="9152021" y="683494"/>
            <a:ext cx="2201779" cy="529390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GitHub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C08D865-0D9F-A8C6-4B17-B468D55E782B}"/>
              </a:ext>
            </a:extLst>
          </p:cNvPr>
          <p:cNvSpPr/>
          <p:nvPr/>
        </p:nvSpPr>
        <p:spPr>
          <a:xfrm>
            <a:off x="603566" y="2545740"/>
            <a:ext cx="2201779" cy="52939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Local Machine</a:t>
            </a:r>
          </a:p>
        </p:txBody>
      </p:sp>
      <p:pic>
        <p:nvPicPr>
          <p:cNvPr id="15" name="Picture 14" descr="Graphical user interface, text, application&#10;&#10;AI-generated content may be incorrect.">
            <a:extLst>
              <a:ext uri="{FF2B5EF4-FFF2-40B4-BE49-F238E27FC236}">
                <a16:creationId xmlns:a16="http://schemas.microsoft.com/office/drawing/2014/main" id="{BE3A44AF-A215-35F5-3E1C-9A51C01BEC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516" y="3247804"/>
            <a:ext cx="2784985" cy="1308099"/>
          </a:xfrm>
          <a:prstGeom prst="rect">
            <a:avLst/>
          </a:prstGeom>
        </p:spPr>
      </p:pic>
      <p:sp>
        <p:nvSpPr>
          <p:cNvPr id="16" name="Left-Right Arrow 15">
            <a:extLst>
              <a:ext uri="{FF2B5EF4-FFF2-40B4-BE49-F238E27FC236}">
                <a16:creationId xmlns:a16="http://schemas.microsoft.com/office/drawing/2014/main" id="{A44CD49A-7261-F906-C41F-87844CF7F756}"/>
              </a:ext>
            </a:extLst>
          </p:cNvPr>
          <p:cNvSpPr/>
          <p:nvPr/>
        </p:nvSpPr>
        <p:spPr>
          <a:xfrm>
            <a:off x="3676513" y="3429000"/>
            <a:ext cx="3594795" cy="672353"/>
          </a:xfrm>
          <a:prstGeom prst="left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git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A531302-B9AC-0242-1323-026599E673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576" y="6100895"/>
            <a:ext cx="1171809" cy="68692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A2465F1-ADDB-B956-C938-F28F12543C58}"/>
              </a:ext>
            </a:extLst>
          </p:cNvPr>
          <p:cNvSpPr txBox="1"/>
          <p:nvPr/>
        </p:nvSpPr>
        <p:spPr>
          <a:xfrm>
            <a:off x="3866709" y="4144039"/>
            <a:ext cx="359479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git is a </a:t>
            </a:r>
            <a:r>
              <a:rPr lang="en-US" sz="1800" b="1" dirty="0">
                <a:solidFill>
                  <a:schemeClr val="accent2"/>
                </a:solidFill>
              </a:rPr>
              <a:t>version control system</a:t>
            </a:r>
            <a:r>
              <a:rPr lang="en-US" sz="1800" i="1" dirty="0"/>
              <a:t> (a mini programming language) </a:t>
            </a:r>
            <a:r>
              <a:rPr lang="en-US" sz="1800" dirty="0"/>
              <a:t>that keeps track of all changes made in a folder (repository/repo)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A6DA84-EEFE-4290-5704-25A9DC71212E}"/>
              </a:ext>
            </a:extLst>
          </p:cNvPr>
          <p:cNvSpPr txBox="1"/>
          <p:nvPr/>
        </p:nvSpPr>
        <p:spPr>
          <a:xfrm>
            <a:off x="6311597" y="1300896"/>
            <a:ext cx="568084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GitHub is a </a:t>
            </a:r>
            <a:r>
              <a:rPr lang="en-US" b="1" dirty="0">
                <a:solidFill>
                  <a:schemeClr val="accent3"/>
                </a:solidFill>
              </a:rPr>
              <a:t>website</a:t>
            </a:r>
            <a:r>
              <a:rPr lang="en-US" dirty="0"/>
              <a:t> that hosts repositories (folders) under version control by git. It is the </a:t>
            </a:r>
            <a:r>
              <a:rPr lang="en-US" b="1" dirty="0">
                <a:solidFill>
                  <a:schemeClr val="accent3"/>
                </a:solidFill>
              </a:rPr>
              <a:t>remote (cloud) storage</a:t>
            </a:r>
            <a:r>
              <a:rPr lang="en-US" b="1" dirty="0"/>
              <a:t> </a:t>
            </a:r>
            <a:r>
              <a:rPr lang="en-US" dirty="0"/>
              <a:t>for repositories (folders) that allows us to work together on the same material.</a:t>
            </a:r>
          </a:p>
        </p:txBody>
      </p:sp>
    </p:spTree>
    <p:extLst>
      <p:ext uri="{BB962C8B-B14F-4D97-AF65-F5344CB8AC3E}">
        <p14:creationId xmlns:p14="http://schemas.microsoft.com/office/powerpoint/2010/main" val="29204163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CB1361-185C-7655-AE4E-6B388E2448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54F7E-39DF-98AB-0511-9620FEBB2B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GitHub @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9933E9-4C78-34E6-46A9-BE6497744F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11</a:t>
            </a:fld>
            <a:endParaRPr lang="en-US"/>
          </a:p>
        </p:txBody>
      </p:sp>
      <p:pic>
        <p:nvPicPr>
          <p:cNvPr id="3" name="Picture 2" descr="Logo&#10;&#10;AI-generated content may be incorrect.">
            <a:extLst>
              <a:ext uri="{FF2B5EF4-FFF2-40B4-BE49-F238E27FC236}">
                <a16:creationId xmlns:a16="http://schemas.microsoft.com/office/drawing/2014/main" id="{15B488D8-15C9-BEB2-1DCA-9124612D6B19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615" b="22772"/>
          <a:stretch>
            <a:fillRect/>
          </a:stretch>
        </p:blipFill>
        <p:spPr>
          <a:xfrm>
            <a:off x="5945829" y="3804101"/>
            <a:ext cx="1820142" cy="631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222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AAF2F1-BD96-6639-CE41-D5564BB3B5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93AAA2-8156-F6BB-D446-17F71880ED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12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A55F33-E84C-9D3D-8BA0-5624F4A72FEC}"/>
              </a:ext>
            </a:extLst>
          </p:cNvPr>
          <p:cNvSpPr txBox="1"/>
          <p:nvPr/>
        </p:nvSpPr>
        <p:spPr>
          <a:xfrm>
            <a:off x="478499" y="589583"/>
            <a:ext cx="110680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If you use git/GitHub, you might already use it….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1F7F3FE-12D9-29E6-617E-D30E9AC3D3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576" y="6100895"/>
            <a:ext cx="1171809" cy="68692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F324CB3-C5E2-E633-E7AB-B64D0B5D1247}"/>
              </a:ext>
            </a:extLst>
          </p:cNvPr>
          <p:cNvSpPr txBox="1"/>
          <p:nvPr/>
        </p:nvSpPr>
        <p:spPr>
          <a:xfrm>
            <a:off x="645459" y="1425388"/>
            <a:ext cx="1090108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For code inspiration: </a:t>
            </a:r>
            <a:r>
              <a:rPr lang="en-US" sz="2000" dirty="0"/>
              <a:t>Finding code (in a public repository or folder) that looks similar to what you want to do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To download and review documentation for open-source packages</a:t>
            </a:r>
            <a:r>
              <a:rPr lang="en-US" sz="2000" dirty="0"/>
              <a:t>: guides for how to download a package and/or examples of how it works so that you can use it in your own 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To collaborate with other programmers </a:t>
            </a:r>
            <a:r>
              <a:rPr lang="en-US" sz="2000" dirty="0"/>
              <a:t>on your team on a data analysis, data science or data engineering task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To build your own package</a:t>
            </a:r>
            <a:r>
              <a:rPr lang="en-US" sz="2000" dirty="0"/>
              <a:t> to make common tasks within your team easy to replicate and standardize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….{many more examples…}</a:t>
            </a:r>
          </a:p>
        </p:txBody>
      </p:sp>
    </p:spTree>
    <p:extLst>
      <p:ext uri="{BB962C8B-B14F-4D97-AF65-F5344CB8AC3E}">
        <p14:creationId xmlns:p14="http://schemas.microsoft.com/office/powerpoint/2010/main" val="31438259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0FFF5E-7F22-B7DF-823E-CC98ADB138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8E4175-D44A-E2E6-26CA-EA5669EB31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13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F81640-EE02-D44A-D279-034175C0E103}"/>
              </a:ext>
            </a:extLst>
          </p:cNvPr>
          <p:cNvSpPr txBox="1"/>
          <p:nvPr/>
        </p:nvSpPr>
        <p:spPr>
          <a:xfrm>
            <a:off x="478499" y="589583"/>
            <a:ext cx="110680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Why might you not already use git/GitHub?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1111D2E-03FB-C43B-44A5-77A4BF1132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576" y="6100895"/>
            <a:ext cx="1171809" cy="68692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8172655-6854-9490-C33B-5022C4092D01}"/>
              </a:ext>
            </a:extLst>
          </p:cNvPr>
          <p:cNvSpPr txBox="1"/>
          <p:nvPr/>
        </p:nvSpPr>
        <p:spPr>
          <a:xfrm>
            <a:off x="645459" y="1425388"/>
            <a:ext cx="1042147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If you use a city machine, it is likely that your internet connection is configured to operate through a </a:t>
            </a:r>
            <a:r>
              <a:rPr lang="en-US" sz="2000" b="1" dirty="0"/>
              <a:t>proxy server</a:t>
            </a:r>
            <a:r>
              <a:rPr lang="en-US" sz="2000" dirty="0"/>
              <a:t> for additional security.</a:t>
            </a:r>
            <a:r>
              <a:rPr lang="en-US" sz="2000" b="1" dirty="0"/>
              <a:t> </a:t>
            </a:r>
          </a:p>
          <a:p>
            <a:endParaRPr lang="en-US" sz="2000" b="1" dirty="0"/>
          </a:p>
          <a:p>
            <a:endParaRPr lang="en-US" sz="2000" b="1" dirty="0"/>
          </a:p>
          <a:p>
            <a:endParaRPr lang="en-US" sz="2000" b="1" dirty="0"/>
          </a:p>
          <a:p>
            <a:endParaRPr lang="en-US" sz="2000" b="1" dirty="0"/>
          </a:p>
          <a:p>
            <a:endParaRPr lang="en-US" sz="2000" b="1" dirty="0"/>
          </a:p>
          <a:p>
            <a:endParaRPr lang="en-US" sz="2000" b="1" dirty="0"/>
          </a:p>
          <a:p>
            <a:endParaRPr lang="en-US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Your browser and other core applications are already configured to reach the internet using the proxy server. </a:t>
            </a:r>
            <a:r>
              <a:rPr lang="en-US" sz="2000" b="1" dirty="0"/>
              <a:t>Git</a:t>
            </a:r>
            <a:r>
              <a:rPr lang="en-US" sz="2000" dirty="0"/>
              <a:t> (and IDEs like RStudio and </a:t>
            </a:r>
            <a:r>
              <a:rPr lang="en-US" sz="2000" dirty="0" err="1"/>
              <a:t>VSCode</a:t>
            </a:r>
            <a:r>
              <a:rPr lang="en-US" sz="2000" dirty="0"/>
              <a:t>)</a:t>
            </a:r>
            <a:r>
              <a:rPr lang="en-US" sz="2000" b="1" dirty="0"/>
              <a:t> is not automatically configured with these settings</a:t>
            </a:r>
            <a:r>
              <a:rPr lang="en-US" sz="2000" dirty="0"/>
              <a:t>, so if you have tried to use it and gotten a HTTP Connection error this might have been why.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There’s a solution! </a:t>
            </a:r>
            <a:r>
              <a:rPr lang="en-US" sz="2000" dirty="0"/>
              <a:t>We need to manually configure the settings to allow these applications to successfully access the internet.</a:t>
            </a:r>
          </a:p>
        </p:txBody>
      </p:sp>
      <p:pic>
        <p:nvPicPr>
          <p:cNvPr id="2" name="Picture 2" descr="What is Proxy Server? - GeeksforGeeks">
            <a:extLst>
              <a:ext uri="{FF2B5EF4-FFF2-40B4-BE49-F238E27FC236}">
                <a16:creationId xmlns:a16="http://schemas.microsoft.com/office/drawing/2014/main" id="{1A378727-8EA3-41E4-BEFE-8E5298CB2B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4706" y="2052762"/>
            <a:ext cx="5522976" cy="2187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64886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D906BF-A572-15F8-6555-4CEEE94B21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1A0BB0-A543-F177-E061-91775B207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14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F4FB2C-CF88-F8B2-A6F6-C2CDBD76809E}"/>
              </a:ext>
            </a:extLst>
          </p:cNvPr>
          <p:cNvSpPr txBox="1"/>
          <p:nvPr/>
        </p:nvSpPr>
        <p:spPr>
          <a:xfrm>
            <a:off x="478499" y="589583"/>
            <a:ext cx="110680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Proxy server set-up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6648A03-79F4-85E3-5875-D9898D9771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576" y="6100895"/>
            <a:ext cx="1171809" cy="68692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E268B0E-CA1C-9AE6-6641-B056FC5A4447}"/>
              </a:ext>
            </a:extLst>
          </p:cNvPr>
          <p:cNvSpPr txBox="1"/>
          <p:nvPr/>
        </p:nvSpPr>
        <p:spPr>
          <a:xfrm>
            <a:off x="561978" y="1243507"/>
            <a:ext cx="30085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RStudio (R users)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42C4F1-900E-167F-5CFD-5D35C2EE957C}"/>
              </a:ext>
            </a:extLst>
          </p:cNvPr>
          <p:cNvSpPr txBox="1"/>
          <p:nvPr/>
        </p:nvSpPr>
        <p:spPr>
          <a:xfrm>
            <a:off x="6329510" y="1223677"/>
            <a:ext cx="31097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/>
              <a:t>VSCode</a:t>
            </a:r>
            <a:r>
              <a:rPr lang="en-US" sz="2000" b="1" dirty="0"/>
              <a:t> (python users)</a:t>
            </a:r>
          </a:p>
        </p:txBody>
      </p:sp>
      <p:pic>
        <p:nvPicPr>
          <p:cNvPr id="13" name="Picture 12" descr="Graphical user interface, text, application, email&#10;&#10;AI-generated content may be incorrect.">
            <a:extLst>
              <a:ext uri="{FF2B5EF4-FFF2-40B4-BE49-F238E27FC236}">
                <a16:creationId xmlns:a16="http://schemas.microsoft.com/office/drawing/2014/main" id="{93BFE8DC-869C-CD07-CE9C-720091C01F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9510" y="1658974"/>
            <a:ext cx="4920663" cy="377529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A1A4E7D-73C8-A3A5-5DC3-D7A26EE10385}"/>
              </a:ext>
            </a:extLst>
          </p:cNvPr>
          <p:cNvSpPr txBox="1"/>
          <p:nvPr/>
        </p:nvSpPr>
        <p:spPr>
          <a:xfrm>
            <a:off x="6427482" y="5710019"/>
            <a:ext cx="454531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5"/>
              </a:rPr>
              <a:t>https://github.com/nycdepartmentoffinance/onboarding/blob/main/proxy_python.md</a:t>
            </a:r>
            <a:r>
              <a:rPr lang="en-US" dirty="0"/>
              <a:t>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CA7345B-96E3-E774-4FD4-EFCF4380514B}"/>
              </a:ext>
            </a:extLst>
          </p:cNvPr>
          <p:cNvSpPr txBox="1"/>
          <p:nvPr/>
        </p:nvSpPr>
        <p:spPr>
          <a:xfrm>
            <a:off x="1297854" y="5710019"/>
            <a:ext cx="454531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5"/>
              </a:rPr>
              <a:t>https://github.com/nycdepartmentoffinance/onboarding/blob/main/proxy_R.md</a:t>
            </a:r>
            <a:r>
              <a:rPr lang="en-US" dirty="0"/>
              <a:t> </a:t>
            </a:r>
          </a:p>
        </p:txBody>
      </p:sp>
      <p:pic>
        <p:nvPicPr>
          <p:cNvPr id="19" name="Picture 18" descr="Graphical user interface, application, Teams&#10;&#10;AI-generated content may be incorrect.">
            <a:extLst>
              <a:ext uri="{FF2B5EF4-FFF2-40B4-BE49-F238E27FC236}">
                <a16:creationId xmlns:a16="http://schemas.microsoft.com/office/drawing/2014/main" id="{93ABE53E-A79F-15C2-FA4E-38CAB987B0E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978" y="1658974"/>
            <a:ext cx="5558984" cy="3775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9496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CD26DC-BA8B-1D1F-E1E4-16C39FDDD6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139730-F019-39F1-4232-C6C1515813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15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A1FFBD7-6181-E8DC-6268-AD60618B23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try it.</a:t>
            </a:r>
          </a:p>
        </p:txBody>
      </p:sp>
    </p:spTree>
    <p:extLst>
      <p:ext uri="{BB962C8B-B14F-4D97-AF65-F5344CB8AC3E}">
        <p14:creationId xmlns:p14="http://schemas.microsoft.com/office/powerpoint/2010/main" val="16265825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CC72E8-CAF6-060A-45F8-EBEC4C0560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C55ECA-9110-BF3B-B28E-5365E0CF29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16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91034E-CFC1-2BD0-E679-B9C81F08648F}"/>
              </a:ext>
            </a:extLst>
          </p:cNvPr>
          <p:cNvSpPr txBox="1"/>
          <p:nvPr/>
        </p:nvSpPr>
        <p:spPr>
          <a:xfrm>
            <a:off x="478499" y="589583"/>
            <a:ext cx="84726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2"/>
                </a:solidFill>
              </a:rPr>
              <a:t>git</a:t>
            </a:r>
            <a:r>
              <a:rPr lang="en-US" sz="2800" b="1" dirty="0"/>
              <a:t>/</a:t>
            </a:r>
            <a:r>
              <a:rPr lang="en-US" sz="2800" b="1" dirty="0">
                <a:solidFill>
                  <a:schemeClr val="accent6"/>
                </a:solidFill>
              </a:rPr>
              <a:t>GitHub</a:t>
            </a:r>
            <a:r>
              <a:rPr lang="en-US" sz="2800" b="1" dirty="0"/>
              <a:t> initial set-up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28880D2-4791-885C-DAB4-540F49327C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576" y="6100895"/>
            <a:ext cx="1171809" cy="68692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D6F0415-D070-ED74-A857-E77BED82B0B0}"/>
              </a:ext>
            </a:extLst>
          </p:cNvPr>
          <p:cNvSpPr txBox="1"/>
          <p:nvPr/>
        </p:nvSpPr>
        <p:spPr>
          <a:xfrm>
            <a:off x="645459" y="1425388"/>
            <a:ext cx="50603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Install</a:t>
            </a:r>
            <a:r>
              <a:rPr lang="en-US" sz="2400" b="1" dirty="0">
                <a:solidFill>
                  <a:schemeClr val="accent2"/>
                </a:solidFill>
              </a:rPr>
              <a:t> git </a:t>
            </a:r>
            <a:r>
              <a:rPr lang="en-US" sz="2400" dirty="0"/>
              <a:t>(</a:t>
            </a:r>
            <a:r>
              <a:rPr lang="en-US" sz="2400" dirty="0">
                <a:hlinkClick r:id="rId3"/>
              </a:rPr>
              <a:t>https://git-scm.com/</a:t>
            </a:r>
            <a:r>
              <a:rPr lang="en-US" sz="2400" dirty="0"/>
              <a:t>) on your local machine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40F30B-69B0-E2DC-5E49-46F36E6D694A}"/>
              </a:ext>
            </a:extLst>
          </p:cNvPr>
          <p:cNvSpPr txBox="1"/>
          <p:nvPr/>
        </p:nvSpPr>
        <p:spPr>
          <a:xfrm>
            <a:off x="6269127" y="1425388"/>
            <a:ext cx="522488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Create a free</a:t>
            </a:r>
            <a:r>
              <a:rPr lang="en-US" sz="2400" b="1" dirty="0">
                <a:solidFill>
                  <a:schemeClr val="accent6"/>
                </a:solidFill>
              </a:rPr>
              <a:t> GitHub </a:t>
            </a:r>
            <a:r>
              <a:rPr lang="en-US" sz="2400" b="1" dirty="0"/>
              <a:t>account </a:t>
            </a:r>
            <a:r>
              <a:rPr lang="en-US" sz="2400" dirty="0"/>
              <a:t>(with your work email): </a:t>
            </a:r>
            <a:r>
              <a:rPr lang="en-US" sz="2400" dirty="0">
                <a:hlinkClick r:id="rId4"/>
              </a:rPr>
              <a:t>https://github.com/</a:t>
            </a:r>
            <a:r>
              <a:rPr lang="en-US" sz="2400" dirty="0"/>
              <a:t>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2DA338E-0AAC-40A4-FE48-DF3B263810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9396" y="2378775"/>
            <a:ext cx="3712627" cy="3601882"/>
          </a:xfrm>
          <a:prstGeom prst="rect">
            <a:avLst/>
          </a:prstGeom>
        </p:spPr>
      </p:pic>
      <p:pic>
        <p:nvPicPr>
          <p:cNvPr id="2050" name="Picture 2" descr="GitHub - deepakydv9315/github-login-page: GitHub login page using HTML and  CSS.">
            <a:extLst>
              <a:ext uri="{FF2B5EF4-FFF2-40B4-BE49-F238E27FC236}">
                <a16:creationId xmlns:a16="http://schemas.microsoft.com/office/drawing/2014/main" id="{2B541AB3-68DC-5053-092B-97AC958058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7118" y="2256385"/>
            <a:ext cx="3885485" cy="3724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00017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EC6AE4-47DB-CDE3-005C-C5FF7D13F1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DC3CFA-4C3B-DB24-402D-815A7C6E4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17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28689F-5310-1FF5-FCC9-6DCFBAFD43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576" y="6100895"/>
            <a:ext cx="1171809" cy="68692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807B50C-B242-013F-4AEF-74F3173E5EDF}"/>
              </a:ext>
            </a:extLst>
          </p:cNvPr>
          <p:cNvSpPr txBox="1"/>
          <p:nvPr/>
        </p:nvSpPr>
        <p:spPr>
          <a:xfrm>
            <a:off x="526473" y="706582"/>
            <a:ext cx="92905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How do you </a:t>
            </a:r>
            <a:r>
              <a:rPr lang="en-US" sz="2800" b="1" dirty="0"/>
              <a:t>configure git </a:t>
            </a:r>
            <a:r>
              <a:rPr lang="en-US" sz="2800" dirty="0"/>
              <a:t>to connect through the proxy?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84BAEE0-AC99-CE2A-AE4B-007980FD8B8A}"/>
              </a:ext>
            </a:extLst>
          </p:cNvPr>
          <p:cNvSpPr/>
          <p:nvPr/>
        </p:nvSpPr>
        <p:spPr>
          <a:xfrm>
            <a:off x="10334366" y="3140384"/>
            <a:ext cx="1515035" cy="22232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A00BED3-4F46-07FB-B432-8071D174B24D}"/>
              </a:ext>
            </a:extLst>
          </p:cNvPr>
          <p:cNvSpPr/>
          <p:nvPr/>
        </p:nvSpPr>
        <p:spPr>
          <a:xfrm>
            <a:off x="7520468" y="4332066"/>
            <a:ext cx="4149231" cy="22232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54B881-EB7C-9CF8-0C8A-B88EA831D805}"/>
              </a:ext>
            </a:extLst>
          </p:cNvPr>
          <p:cNvSpPr txBox="1"/>
          <p:nvPr/>
        </p:nvSpPr>
        <p:spPr>
          <a:xfrm>
            <a:off x="645459" y="1425388"/>
            <a:ext cx="60186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Step 1: Find proxy hostname // port</a:t>
            </a:r>
            <a:endParaRPr lang="en-US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FFC295-23EA-D772-5DBF-BAF164C5DC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480" y="1938407"/>
            <a:ext cx="4529639" cy="39930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EF5743C-8AC5-B7E0-867D-0982B46DEC9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6711"/>
          <a:stretch>
            <a:fillRect/>
          </a:stretch>
        </p:blipFill>
        <p:spPr>
          <a:xfrm>
            <a:off x="6207194" y="1989983"/>
            <a:ext cx="4806812" cy="373901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02FA533-CEDE-A2E7-AA83-0CBF3B868E02}"/>
              </a:ext>
            </a:extLst>
          </p:cNvPr>
          <p:cNvSpPr/>
          <p:nvPr/>
        </p:nvSpPr>
        <p:spPr>
          <a:xfrm>
            <a:off x="7884367" y="5542384"/>
            <a:ext cx="1066027" cy="389104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6859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3AE4DE-9E1B-4B6C-F72B-8E281F12BC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9CF327-CF19-57C4-04AF-1E88AB9B3C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18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0DFEDE-147B-63C8-FAA3-9BF9DB45C9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576" y="6100895"/>
            <a:ext cx="1171809" cy="68692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204F6A6-5BC8-1B26-5F62-8862A554FEE6}"/>
              </a:ext>
            </a:extLst>
          </p:cNvPr>
          <p:cNvSpPr txBox="1"/>
          <p:nvPr/>
        </p:nvSpPr>
        <p:spPr>
          <a:xfrm>
            <a:off x="526473" y="706582"/>
            <a:ext cx="92905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How do you </a:t>
            </a:r>
            <a:r>
              <a:rPr lang="en-US" sz="2800" b="1" dirty="0"/>
              <a:t>configure git </a:t>
            </a:r>
            <a:r>
              <a:rPr lang="en-US" sz="2800" dirty="0"/>
              <a:t>to connect through the proxy?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9E0FC47-1B40-E769-B865-DA20F0675BD2}"/>
              </a:ext>
            </a:extLst>
          </p:cNvPr>
          <p:cNvSpPr/>
          <p:nvPr/>
        </p:nvSpPr>
        <p:spPr>
          <a:xfrm>
            <a:off x="10334366" y="3140384"/>
            <a:ext cx="1515035" cy="22232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AB1708-B632-1E7E-4684-32EEC6593808}"/>
              </a:ext>
            </a:extLst>
          </p:cNvPr>
          <p:cNvSpPr/>
          <p:nvPr/>
        </p:nvSpPr>
        <p:spPr>
          <a:xfrm>
            <a:off x="7520468" y="4332066"/>
            <a:ext cx="4149231" cy="22232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240C0A-8D19-A829-59F4-D8D429C92A4E}"/>
              </a:ext>
            </a:extLst>
          </p:cNvPr>
          <p:cNvSpPr txBox="1"/>
          <p:nvPr/>
        </p:nvSpPr>
        <p:spPr>
          <a:xfrm>
            <a:off x="645459" y="1425388"/>
            <a:ext cx="60186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Step 2: Share this information with git.</a:t>
            </a:r>
            <a:endParaRPr lang="en-US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06635C9-019A-6EDB-D09C-571ACDD3EC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6778" y="2075070"/>
            <a:ext cx="7415315" cy="4353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1111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B73DA2-7719-9C40-6C93-137E91F41C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DC9378-2DD5-27B6-7426-1680DBFFB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19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4458D0-51AC-0C37-0DD2-13D92698ED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576" y="6100895"/>
            <a:ext cx="1171809" cy="68692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043226D-5188-2008-7218-DCE01C2D5F84}"/>
              </a:ext>
            </a:extLst>
          </p:cNvPr>
          <p:cNvSpPr txBox="1"/>
          <p:nvPr/>
        </p:nvSpPr>
        <p:spPr>
          <a:xfrm>
            <a:off x="526473" y="706582"/>
            <a:ext cx="92905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How do you </a:t>
            </a:r>
            <a:r>
              <a:rPr lang="en-US" sz="2800" b="1" dirty="0"/>
              <a:t>configure git </a:t>
            </a:r>
            <a:r>
              <a:rPr lang="en-US" sz="2800" dirty="0"/>
              <a:t>to connect through the proxy?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FE9CC11-022A-38AE-5A0E-EF1FB7C2724E}"/>
              </a:ext>
            </a:extLst>
          </p:cNvPr>
          <p:cNvSpPr/>
          <p:nvPr/>
        </p:nvSpPr>
        <p:spPr>
          <a:xfrm>
            <a:off x="10334366" y="3140384"/>
            <a:ext cx="1515035" cy="22232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C2BD98A-0C92-282C-A875-2C45065C1372}"/>
              </a:ext>
            </a:extLst>
          </p:cNvPr>
          <p:cNvSpPr/>
          <p:nvPr/>
        </p:nvSpPr>
        <p:spPr>
          <a:xfrm>
            <a:off x="7520468" y="4332066"/>
            <a:ext cx="4149231" cy="22232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867417-20BE-A8AB-4197-F6111CE83CB3}"/>
              </a:ext>
            </a:extLst>
          </p:cNvPr>
          <p:cNvSpPr txBox="1"/>
          <p:nvPr/>
        </p:nvSpPr>
        <p:spPr>
          <a:xfrm>
            <a:off x="645458" y="1425388"/>
            <a:ext cx="103200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Step 3: Try cloning  (copying) a remote repository from GitHub</a:t>
            </a:r>
            <a:endParaRPr lang="en-US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00318F-E1C0-8CD9-78C9-E00240BD6C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5657" y="2008513"/>
            <a:ext cx="9075725" cy="3970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5165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CA9617-64DF-CAAD-D7B0-E5EACA21E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0548" y="522109"/>
            <a:ext cx="3932237" cy="1600200"/>
          </a:xfrm>
        </p:spPr>
        <p:txBody>
          <a:bodyPr/>
          <a:lstStyle/>
          <a:p>
            <a:r>
              <a:rPr lang="en-US" dirty="0"/>
              <a:t>A little about me	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C496E2-F0C8-2E67-0485-3658312845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46416" y="2200423"/>
            <a:ext cx="5358915" cy="3326234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Native New Yorker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Researcher at Urban Institute, where I studied equity in philanthropic and federal grant making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Master’s in Computer Science and Public Policy from University of Chicago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Now a Data Scientist at DOF, where I am excited about using and building open-source tools to enhance the work we do for the City of New York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DC3BFD-7525-FB2C-9BBA-26B7FEBD6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2</a:t>
            </a:fld>
            <a:endParaRPr lang="en-US"/>
          </a:p>
        </p:txBody>
      </p:sp>
      <p:pic>
        <p:nvPicPr>
          <p:cNvPr id="11" name="Picture Placeholder 10" descr="A person wearing glasses&#10;&#10;AI-generated content may be incorrect.">
            <a:extLst>
              <a:ext uri="{FF2B5EF4-FFF2-40B4-BE49-F238E27FC236}">
                <a16:creationId xmlns:a16="http://schemas.microsoft.com/office/drawing/2014/main" id="{209B9D5D-1ABF-9DAE-958E-06BA98527777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" t="4888" r="-51" b="16152"/>
          <a:stretch>
            <a:fillRect/>
          </a:stretch>
        </p:blipFill>
        <p:spPr>
          <a:xfrm>
            <a:off x="6469005" y="1574136"/>
            <a:ext cx="4698183" cy="3709728"/>
          </a:xfr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82A7FD6-E6DF-8D53-7AD5-298DB59699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576" y="6100895"/>
            <a:ext cx="1171809" cy="686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459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97A7D3-A8C8-9853-92F1-B151CFADA7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EB49E0-5615-7946-D106-A16A835EA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20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BB2A13-1D6E-E502-4083-99681B3B9A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576" y="6100895"/>
            <a:ext cx="1171809" cy="68692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1A8F7A1-EE38-3F95-C4E6-A9A3699B1968}"/>
              </a:ext>
            </a:extLst>
          </p:cNvPr>
          <p:cNvSpPr txBox="1"/>
          <p:nvPr/>
        </p:nvSpPr>
        <p:spPr>
          <a:xfrm>
            <a:off x="526473" y="706582"/>
            <a:ext cx="85205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How can you </a:t>
            </a:r>
            <a:r>
              <a:rPr lang="en-US" sz="2800" b="1" dirty="0"/>
              <a:t>use</a:t>
            </a:r>
            <a:r>
              <a:rPr lang="en-US" sz="2800" dirty="0"/>
              <a:t> git?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9397D78-34B1-17BB-5470-D29FAD6C5A02}"/>
              </a:ext>
            </a:extLst>
          </p:cNvPr>
          <p:cNvSpPr/>
          <p:nvPr/>
        </p:nvSpPr>
        <p:spPr>
          <a:xfrm>
            <a:off x="9520517" y="1104944"/>
            <a:ext cx="2003612" cy="56612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29F4B07-75CD-E8E0-DB25-9E5F1A85266C}"/>
              </a:ext>
            </a:extLst>
          </p:cNvPr>
          <p:cNvSpPr/>
          <p:nvPr/>
        </p:nvSpPr>
        <p:spPr>
          <a:xfrm>
            <a:off x="8749553" y="3123982"/>
            <a:ext cx="1515035" cy="22232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E92AFA7-2CB8-8A20-DD53-79D2834A7551}"/>
              </a:ext>
            </a:extLst>
          </p:cNvPr>
          <p:cNvSpPr/>
          <p:nvPr/>
        </p:nvSpPr>
        <p:spPr>
          <a:xfrm>
            <a:off x="5949510" y="4315664"/>
            <a:ext cx="4149231" cy="22232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8C3BDB0-262E-577A-10AE-6B14E7EB1E0D}"/>
              </a:ext>
            </a:extLst>
          </p:cNvPr>
          <p:cNvSpPr txBox="1"/>
          <p:nvPr/>
        </p:nvSpPr>
        <p:spPr>
          <a:xfrm>
            <a:off x="526473" y="1464541"/>
            <a:ext cx="50603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Command line interface (CLI)</a:t>
            </a:r>
            <a:endParaRPr lang="en-US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BA8FED-71C3-534A-F648-E222F36BA2E0}"/>
              </a:ext>
            </a:extLst>
          </p:cNvPr>
          <p:cNvSpPr txBox="1"/>
          <p:nvPr/>
        </p:nvSpPr>
        <p:spPr>
          <a:xfrm>
            <a:off x="5312735" y="1464542"/>
            <a:ext cx="52248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GitHub Desktop App</a:t>
            </a:r>
            <a:endParaRPr lang="en-US" sz="24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46E930A-9409-8111-A010-4FC1F2E2C5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9814" y="2058894"/>
            <a:ext cx="6361572" cy="438546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009E74B-7450-BA0E-EFB2-45668AD697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299" y="2058894"/>
            <a:ext cx="4325590" cy="3962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1723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C3F155-4C81-8D89-0FBE-341FD869A6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67D105-0A29-5185-D0EE-2D58C9DFF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21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D12D8EE-0AEB-7BE6-41F2-D2C4C2145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4494136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A7B1AF-0FA0-A525-E1D6-F031A93A0E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5583D3-DF00-7A79-5FE4-E8C86FC59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22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6C01E6-2349-9B5A-8888-17ED3E590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we use it for?</a:t>
            </a:r>
          </a:p>
        </p:txBody>
      </p:sp>
    </p:spTree>
    <p:extLst>
      <p:ext uri="{BB962C8B-B14F-4D97-AF65-F5344CB8AC3E}">
        <p14:creationId xmlns:p14="http://schemas.microsoft.com/office/powerpoint/2010/main" val="19407886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1DB228-A120-6E5F-1B0D-2AE6165AAD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DCC766-1702-9999-AB73-A8375555B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23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A44430-E31D-5599-D5E4-949B2F1C7486}"/>
              </a:ext>
            </a:extLst>
          </p:cNvPr>
          <p:cNvSpPr txBox="1"/>
          <p:nvPr/>
        </p:nvSpPr>
        <p:spPr>
          <a:xfrm>
            <a:off x="478499" y="589583"/>
            <a:ext cx="110680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Existing use cases for GitHub</a:t>
            </a:r>
            <a:endParaRPr lang="en-US" sz="2800" i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C15BD1F-3EF9-3FA8-0427-0AA8E98D7D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576" y="6100895"/>
            <a:ext cx="1171809" cy="68692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82D5050-5E00-42D6-5E92-5ADF6E3DC955}"/>
              </a:ext>
            </a:extLst>
          </p:cNvPr>
          <p:cNvSpPr txBox="1"/>
          <p:nvPr/>
        </p:nvSpPr>
        <p:spPr>
          <a:xfrm>
            <a:off x="553477" y="1305650"/>
            <a:ext cx="5170991" cy="397031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 dirty="0"/>
              <a:t>Benefits for data science teams: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Host </a:t>
            </a:r>
            <a:r>
              <a:rPr lang="en-US" b="1" dirty="0"/>
              <a:t>internal/external documentation</a:t>
            </a:r>
            <a:r>
              <a:rPr lang="en-US" dirty="0"/>
              <a:t> for onboarding materials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Create homes for all project related materials as the</a:t>
            </a:r>
            <a:r>
              <a:rPr lang="en-US" b="1" dirty="0"/>
              <a:t> ground truth</a:t>
            </a:r>
            <a:r>
              <a:rPr lang="en-US" dirty="0"/>
              <a:t>, where everyone can access/update them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Allow for easier </a:t>
            </a:r>
            <a:r>
              <a:rPr lang="en-US" b="1" dirty="0"/>
              <a:t>code review </a:t>
            </a:r>
            <a:r>
              <a:rPr lang="en-US" dirty="0"/>
              <a:t>and internal collaboration, to minimize reliance on institutional knowledge to repeat tasks</a:t>
            </a: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Create </a:t>
            </a:r>
            <a:r>
              <a:rPr lang="en-US" b="1" dirty="0"/>
              <a:t>packages</a:t>
            </a:r>
            <a:r>
              <a:rPr lang="en-US" dirty="0"/>
              <a:t> for internal use, to streamline data pipelines/repetitive tasks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 </a:t>
            </a:r>
            <a:r>
              <a:rPr lang="en-US" b="1" dirty="0"/>
              <a:t>git actions </a:t>
            </a:r>
            <a:r>
              <a:rPr lang="en-US" dirty="0"/>
              <a:t>for additional compute power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Collaborate with other teams</a:t>
            </a:r>
            <a:r>
              <a:rPr lang="en-US" dirty="0"/>
              <a:t>/organizations on projects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EEAEE88-7AEA-9A47-17BE-ABD52AC5F9B0}"/>
              </a:ext>
            </a:extLst>
          </p:cNvPr>
          <p:cNvSpPr txBox="1"/>
          <p:nvPr/>
        </p:nvSpPr>
        <p:spPr>
          <a:xfrm>
            <a:off x="5900102" y="1305650"/>
            <a:ext cx="4900458" cy="230832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 dirty="0"/>
              <a:t>Benefits for other teams: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Build and host </a:t>
            </a:r>
            <a:r>
              <a:rPr lang="en-US" b="1" dirty="0"/>
              <a:t>interactive maps and dashboards </a:t>
            </a:r>
            <a:r>
              <a:rPr lang="en-US" dirty="0"/>
              <a:t>to display information in an intuitive way, completely free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 it as a </a:t>
            </a:r>
            <a:r>
              <a:rPr lang="en-US" b="1" dirty="0"/>
              <a:t>project management tool</a:t>
            </a:r>
            <a:r>
              <a:rPr lang="en-US" dirty="0"/>
              <a:t> to track progress on team goals/work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33B6A7-86E3-CA19-B4A3-5431EB0BAF17}"/>
              </a:ext>
            </a:extLst>
          </p:cNvPr>
          <p:cNvSpPr txBox="1"/>
          <p:nvPr/>
        </p:nvSpPr>
        <p:spPr>
          <a:xfrm>
            <a:off x="7353075" y="4685816"/>
            <a:ext cx="33941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Walk through:</a:t>
            </a:r>
          </a:p>
          <a:p>
            <a:r>
              <a:rPr lang="en-US" dirty="0">
                <a:hlinkClick r:id="rId3"/>
              </a:rPr>
              <a:t>https://github.com/orgs/nycdepartmentoffinance/repositories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557162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2116A9-25D5-7654-A0C6-CC2EE1E98C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77634C-FB06-9DC2-A266-04800C68A0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24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566E6A-1F00-3DAD-4319-BDE76AD2DB32}"/>
              </a:ext>
            </a:extLst>
          </p:cNvPr>
          <p:cNvSpPr txBox="1"/>
          <p:nvPr/>
        </p:nvSpPr>
        <p:spPr>
          <a:xfrm>
            <a:off x="478499" y="589583"/>
            <a:ext cx="110680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Existing use case #1: Free websites, hosting interactive maps</a:t>
            </a:r>
            <a:endParaRPr lang="en-US" sz="2800" i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22FF575-31C3-09FA-50D5-8A169DA1DE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576" y="6100895"/>
            <a:ext cx="1171809" cy="68692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E0F9F8E-0072-D5F2-0BE2-A3F626300779}"/>
              </a:ext>
            </a:extLst>
          </p:cNvPr>
          <p:cNvSpPr txBox="1"/>
          <p:nvPr/>
        </p:nvSpPr>
        <p:spPr>
          <a:xfrm>
            <a:off x="1742128" y="6100895"/>
            <a:ext cx="8540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https://nycdepartmentoffinance.github.io/models/coop_sales_model.html#maps</a:t>
            </a:r>
            <a:r>
              <a:rPr lang="en-US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4727559-1D25-04D2-99D7-D917C342B5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480" y="1148062"/>
            <a:ext cx="8401398" cy="4717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8221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E44949-7A63-3233-F528-DDCFC711CC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48E903-80D9-6AED-ED5E-277E8F3A49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25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6D7580-0448-91D5-D8A0-1CA2F64D267E}"/>
              </a:ext>
            </a:extLst>
          </p:cNvPr>
          <p:cNvSpPr txBox="1"/>
          <p:nvPr/>
        </p:nvSpPr>
        <p:spPr>
          <a:xfrm>
            <a:off x="478499" y="589583"/>
            <a:ext cx="110680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Existing use case #2: Interactive data dictionaries</a:t>
            </a:r>
            <a:endParaRPr lang="en-US" sz="2800" i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65654F0-E540-88E2-90E8-D1464FFB33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576" y="6100895"/>
            <a:ext cx="1171809" cy="68692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6F6D64F-606A-3305-003A-F32B5B280B5C}"/>
              </a:ext>
            </a:extLst>
          </p:cNvPr>
          <p:cNvSpPr txBox="1"/>
          <p:nvPr/>
        </p:nvSpPr>
        <p:spPr>
          <a:xfrm>
            <a:off x="1742128" y="6100895"/>
            <a:ext cx="8540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https://nycdepartmentoffinance.github.io/data_dictionary/fdw_crosswalk.html</a:t>
            </a:r>
            <a:r>
              <a:rPr lang="en-US" dirty="0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BCB615-5B62-7659-4942-BB27B6F603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393" y="1130704"/>
            <a:ext cx="8058498" cy="4970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688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2A3B94-246D-D177-808C-D7855E658E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49F08B-75B7-32AA-BF50-941131009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26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BB1453-C721-BBEB-C371-C6A5C6072982}"/>
              </a:ext>
            </a:extLst>
          </p:cNvPr>
          <p:cNvSpPr txBox="1"/>
          <p:nvPr/>
        </p:nvSpPr>
        <p:spPr>
          <a:xfrm>
            <a:off x="478499" y="589583"/>
            <a:ext cx="110680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Existing use case #3: Internal packages for common tasks</a:t>
            </a:r>
            <a:endParaRPr lang="en-US" sz="2800" i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770C18F-3971-9F72-C5FD-836BEBB580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576" y="6100895"/>
            <a:ext cx="1171809" cy="68692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B6C8EAB-1886-AA0B-3A28-EEC8E48D7FC8}"/>
              </a:ext>
            </a:extLst>
          </p:cNvPr>
          <p:cNvSpPr txBox="1"/>
          <p:nvPr/>
        </p:nvSpPr>
        <p:spPr>
          <a:xfrm>
            <a:off x="1742128" y="6100895"/>
            <a:ext cx="8540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https://github.com/nycdepartmentoffinance/assessNYC</a:t>
            </a:r>
            <a:r>
              <a:rPr lang="en-US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1C0C2B-9C4E-1032-14C3-8ED31C633C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560" y="1590261"/>
            <a:ext cx="4265511" cy="425938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7E4C9D2-B4C9-66EC-DFA3-111A130DF2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2571" y="1667717"/>
            <a:ext cx="4265511" cy="418193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A22EA36-A82A-F02F-9EC6-BAB5FCE1BD87}"/>
              </a:ext>
            </a:extLst>
          </p:cNvPr>
          <p:cNvSpPr txBox="1"/>
          <p:nvPr/>
        </p:nvSpPr>
        <p:spPr>
          <a:xfrm>
            <a:off x="5095224" y="1231803"/>
            <a:ext cx="58229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/>
              <a:t>evaluate_model_by</a:t>
            </a:r>
            <a:r>
              <a:rPr lang="en-US" b="1" dirty="0"/>
              <a:t>() function within package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866CD95-ECA2-2B23-8130-E934B72DF11D}"/>
              </a:ext>
            </a:extLst>
          </p:cNvPr>
          <p:cNvSpPr txBox="1"/>
          <p:nvPr/>
        </p:nvSpPr>
        <p:spPr>
          <a:xfrm>
            <a:off x="561559" y="1231803"/>
            <a:ext cx="29916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/>
              <a:t>assessNYC</a:t>
            </a:r>
            <a:r>
              <a:rPr lang="en-US" b="1" dirty="0"/>
              <a:t> R package</a:t>
            </a:r>
          </a:p>
        </p:txBody>
      </p:sp>
    </p:spTree>
    <p:extLst>
      <p:ext uri="{BB962C8B-B14F-4D97-AF65-F5344CB8AC3E}">
        <p14:creationId xmlns:p14="http://schemas.microsoft.com/office/powerpoint/2010/main" val="12738257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B87E74-B8E0-8B3F-0B03-E8EB9BCDD7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246308-E829-59DE-B81C-9E625B358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27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31A313-891D-2C94-DA8A-0ED695E0F5B0}"/>
              </a:ext>
            </a:extLst>
          </p:cNvPr>
          <p:cNvSpPr txBox="1"/>
          <p:nvPr/>
        </p:nvSpPr>
        <p:spPr>
          <a:xfrm>
            <a:off x="478499" y="589583"/>
            <a:ext cx="110680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Existing use case #4: Documenting existing project work</a:t>
            </a:r>
            <a:endParaRPr lang="en-US" sz="2800" i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524BBE6-9BDF-9D54-5709-DC12CB53F1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576" y="6100895"/>
            <a:ext cx="1171809" cy="6869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69C9B3E-E359-4082-B561-E5962B877A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073" y="1676871"/>
            <a:ext cx="4451590" cy="364516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B77A5D5-9ACE-8942-8F5F-EC8DB561FC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7861" y="1732142"/>
            <a:ext cx="6469654" cy="457764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0F1C35A-3AD1-EF46-BAF1-C4ED224D69C6}"/>
              </a:ext>
            </a:extLst>
          </p:cNvPr>
          <p:cNvSpPr txBox="1"/>
          <p:nvPr/>
        </p:nvSpPr>
        <p:spPr>
          <a:xfrm>
            <a:off x="5247861" y="1260971"/>
            <a:ext cx="58229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Code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6966530-5605-C525-CEF3-BDC7080F399C}"/>
              </a:ext>
            </a:extLst>
          </p:cNvPr>
          <p:cNvSpPr txBox="1"/>
          <p:nvPr/>
        </p:nvSpPr>
        <p:spPr>
          <a:xfrm>
            <a:off x="478499" y="1260971"/>
            <a:ext cx="29916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Documentation</a:t>
            </a:r>
          </a:p>
        </p:txBody>
      </p:sp>
    </p:spTree>
    <p:extLst>
      <p:ext uri="{BB962C8B-B14F-4D97-AF65-F5344CB8AC3E}">
        <p14:creationId xmlns:p14="http://schemas.microsoft.com/office/powerpoint/2010/main" val="24999320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AEA38B-4B08-5949-CBF5-738AB5DF1A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0166B7-433F-81B8-1B33-01492586F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Want to try it for yourself?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34454F-0112-0DB3-0896-A605389AD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09102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9BEE9C-964C-5E16-129F-148D3451FE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65AA08-0E89-FB54-6B33-56938A5748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29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F9CC40-6E98-636E-1FA8-ADB952F19B70}"/>
              </a:ext>
            </a:extLst>
          </p:cNvPr>
          <p:cNvSpPr txBox="1"/>
          <p:nvPr/>
        </p:nvSpPr>
        <p:spPr>
          <a:xfrm>
            <a:off x="478499" y="589583"/>
            <a:ext cx="84726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Opportunities to get started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16D639D-8159-8DE5-D84A-AFA56232B7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576" y="6100895"/>
            <a:ext cx="1171809" cy="68692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1AF0260-2091-4119-D45F-7E4596B0AF6E}"/>
              </a:ext>
            </a:extLst>
          </p:cNvPr>
          <p:cNvSpPr txBox="1"/>
          <p:nvPr/>
        </p:nvSpPr>
        <p:spPr>
          <a:xfrm>
            <a:off x="645459" y="1425388"/>
            <a:ext cx="1042147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Initial set-up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Download git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Create a free GitHub account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Download GitHub Desktop </a:t>
            </a:r>
            <a:r>
              <a:rPr lang="en-US" sz="2400" i="1" dirty="0"/>
              <a:t>(if you prefer a point and click interface)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Explore the </a:t>
            </a:r>
            <a:r>
              <a:rPr lang="en-US" sz="2400" b="1" dirty="0">
                <a:hlinkClick r:id="rId3"/>
              </a:rPr>
              <a:t>onboarding resources </a:t>
            </a:r>
            <a:r>
              <a:rPr lang="en-US" sz="2400" dirty="0"/>
              <a:t>on our DOF GitHub organization: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Github</a:t>
            </a:r>
            <a:r>
              <a:rPr lang="en-US" sz="2400" dirty="0"/>
              <a:t> set-up with proxy server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Proxy set-up for RStudio // </a:t>
            </a:r>
            <a:r>
              <a:rPr lang="en-US" sz="2400" dirty="0" err="1"/>
              <a:t>VSCode</a:t>
            </a:r>
            <a:endParaRPr lang="en-US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Database Connections in R // Python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Project set-up for R // Python using virtual environments (to track package uses/dependencies)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Create your own repository </a:t>
            </a:r>
            <a:r>
              <a:rPr lang="en-US" sz="2400" dirty="0"/>
              <a:t>to start playing around with how it works.</a:t>
            </a:r>
            <a:endParaRPr lang="en-US" sz="2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799490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607C2E-2A66-9EF6-BC80-3A9A38B772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56A713-55E4-EC5D-FA06-C48E2CE728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Imagine this.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921DDA-2392-94B1-2088-1680958673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5820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DAD98C-5D5D-1899-E2BE-149FBE3755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2C09FF-57A0-1E3F-2C3C-FA1A559E0D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30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8601FA4-A98B-3554-35B0-33F24087A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8611392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926021-F39E-CE0B-7572-4EF89A7CFF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4F5F11-A3EC-79FA-DD34-9A0204D71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DA43C5-13DA-391A-DF0C-FB5182B622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576" y="6100895"/>
            <a:ext cx="1171809" cy="686922"/>
          </a:xfrm>
          <a:prstGeom prst="rect">
            <a:avLst/>
          </a:prstGeom>
        </p:spPr>
      </p:pic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4DCAC650-9000-C57A-D1BD-2C66ECFC8B89}"/>
              </a:ext>
            </a:extLst>
          </p:cNvPr>
          <p:cNvSpPr txBox="1">
            <a:spLocks/>
          </p:cNvSpPr>
          <p:nvPr/>
        </p:nvSpPr>
        <p:spPr>
          <a:xfrm>
            <a:off x="762480" y="1181099"/>
            <a:ext cx="3932237" cy="4610101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My coworker Ethan and I are tasked to work on a project </a:t>
            </a:r>
            <a:r>
              <a:rPr lang="en-US" sz="2000" dirty="0" err="1"/>
              <a:t>demo.R</a:t>
            </a:r>
            <a:r>
              <a:rPr lang="en-US" sz="2000" dirty="0"/>
              <a:t>. The goal is to add a few more columns to an existing csv (logged estimate,  price-estimate).</a:t>
            </a:r>
          </a:p>
          <a:p>
            <a:pPr marL="0" indent="0">
              <a:buNone/>
            </a:pPr>
            <a:r>
              <a:rPr lang="en-US" sz="2000" dirty="0"/>
              <a:t>In the current ecosystem:</a:t>
            </a:r>
          </a:p>
          <a:p>
            <a:r>
              <a:rPr lang="en-US" sz="2000" dirty="0"/>
              <a:t>How could I work on this task so that my work was </a:t>
            </a:r>
            <a:r>
              <a:rPr lang="en-US" sz="2000" b="1" dirty="0"/>
              <a:t>version controlled</a:t>
            </a:r>
            <a:r>
              <a:rPr lang="en-US" sz="2000" dirty="0"/>
              <a:t> (saved regularly and sequentially)?</a:t>
            </a:r>
          </a:p>
          <a:p>
            <a:r>
              <a:rPr lang="en-US" sz="2000" dirty="0"/>
              <a:t>How could I </a:t>
            </a:r>
            <a:r>
              <a:rPr lang="en-US" sz="2000" b="1" dirty="0"/>
              <a:t>collaborate</a:t>
            </a:r>
            <a:r>
              <a:rPr lang="en-US" sz="2000" dirty="0"/>
              <a:t> with Ethan on this in real time? </a:t>
            </a:r>
          </a:p>
          <a:p>
            <a:r>
              <a:rPr lang="en-US" sz="2000" dirty="0"/>
              <a:t>How could we </a:t>
            </a:r>
            <a:r>
              <a:rPr lang="en-US" sz="2000" b="1" dirty="0"/>
              <a:t>combine our work </a:t>
            </a:r>
            <a:r>
              <a:rPr lang="en-US" sz="2000" dirty="0"/>
              <a:t>when it was finished, assuming someone else might want to repeat this process another time?</a:t>
            </a:r>
          </a:p>
          <a:p>
            <a:r>
              <a:rPr lang="en-US" sz="2000" dirty="0"/>
              <a:t>Where would we </a:t>
            </a:r>
            <a:r>
              <a:rPr lang="en-US" sz="2000" b="1" dirty="0"/>
              <a:t>store the finished product </a:t>
            </a:r>
            <a:r>
              <a:rPr lang="en-US" sz="2000" dirty="0"/>
              <a:t>so that our team knew it was the final version and future data analysts might be able to replicate our work easily?</a:t>
            </a:r>
          </a:p>
        </p:txBody>
      </p:sp>
      <p:pic>
        <p:nvPicPr>
          <p:cNvPr id="3" name="Picture 2" descr="Graphical user interface, text, application, email&#10;&#10;AI-generated content may be incorrect.">
            <a:extLst>
              <a:ext uri="{FF2B5EF4-FFF2-40B4-BE49-F238E27FC236}">
                <a16:creationId xmlns:a16="http://schemas.microsoft.com/office/drawing/2014/main" id="{1992BB6A-C47F-BC0D-B3BF-7CCA1807C9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3820" y="1473200"/>
            <a:ext cx="6235700" cy="391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1024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5241DF-5BD6-A9E8-97E8-706D50142A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F829B0-503F-67B3-4358-B422A3A1C1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8EB3F9-DDCB-B48C-55CA-A53AEFA09C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576" y="6100895"/>
            <a:ext cx="1171809" cy="686922"/>
          </a:xfrm>
          <a:prstGeom prst="rect">
            <a:avLst/>
          </a:prstGeom>
        </p:spPr>
      </p:pic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0D4A3B19-7145-E71C-1FBB-94FAC78896DD}"/>
              </a:ext>
            </a:extLst>
          </p:cNvPr>
          <p:cNvSpPr txBox="1">
            <a:spLocks/>
          </p:cNvSpPr>
          <p:nvPr/>
        </p:nvSpPr>
        <p:spPr>
          <a:xfrm>
            <a:off x="762480" y="1181099"/>
            <a:ext cx="3932237" cy="461010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621DD5E-B2A1-EB5D-E5D5-B6B06786BE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7055506"/>
              </p:ext>
            </p:extLst>
          </p:nvPr>
        </p:nvGraphicFramePr>
        <p:xfrm>
          <a:off x="4985461" y="2066869"/>
          <a:ext cx="6696134" cy="35527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29157">
                  <a:extLst>
                    <a:ext uri="{9D8B030D-6E8A-4147-A177-3AD203B41FA5}">
                      <a16:colId xmlns:a16="http://schemas.microsoft.com/office/drawing/2014/main" val="3696082161"/>
                    </a:ext>
                  </a:extLst>
                </a:gridCol>
                <a:gridCol w="4966977">
                  <a:extLst>
                    <a:ext uri="{9D8B030D-6E8A-4147-A177-3AD203B41FA5}">
                      <a16:colId xmlns:a16="http://schemas.microsoft.com/office/drawing/2014/main" val="162338461"/>
                    </a:ext>
                  </a:extLst>
                </a:gridCol>
              </a:tblGrid>
              <a:tr h="392786"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Current system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Problems or potential risks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4970809"/>
                  </a:ext>
                </a:extLst>
              </a:tr>
              <a:tr h="794253"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Save different named versions of the same script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7072538"/>
                  </a:ext>
                </a:extLst>
              </a:tr>
              <a:tr h="794253"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Work on different scripts and talk to each other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03654629"/>
                  </a:ext>
                </a:extLst>
              </a:tr>
              <a:tr h="794253"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Copy and paste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9105653"/>
                  </a:ext>
                </a:extLst>
              </a:tr>
              <a:tr h="746789"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Agency-Specific Secure Network Drive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2943513"/>
                  </a:ext>
                </a:extLst>
              </a:tr>
            </a:tbl>
          </a:graphicData>
        </a:graphic>
      </p:graphicFrame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8866EA86-D935-ADC3-3367-B05F3B6D8B21}"/>
              </a:ext>
            </a:extLst>
          </p:cNvPr>
          <p:cNvSpPr txBox="1">
            <a:spLocks/>
          </p:cNvSpPr>
          <p:nvPr/>
        </p:nvSpPr>
        <p:spPr>
          <a:xfrm>
            <a:off x="762480" y="1181099"/>
            <a:ext cx="3932237" cy="4610101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My coworker Ethan and I are tasked to work on a project </a:t>
            </a:r>
            <a:r>
              <a:rPr lang="en-US" sz="2000" dirty="0" err="1"/>
              <a:t>demo.R</a:t>
            </a:r>
            <a:r>
              <a:rPr lang="en-US" sz="2000" dirty="0"/>
              <a:t>. The goal is to add a few more columns to an existing csv (logged estimate,  price-estimate).</a:t>
            </a:r>
          </a:p>
          <a:p>
            <a:pPr marL="0" indent="0">
              <a:buNone/>
            </a:pPr>
            <a:r>
              <a:rPr lang="en-US" sz="2000" dirty="0"/>
              <a:t>In the current ecosystem:</a:t>
            </a:r>
          </a:p>
          <a:p>
            <a:r>
              <a:rPr lang="en-US" sz="2000" dirty="0"/>
              <a:t>How could I work on this task so that my work was </a:t>
            </a:r>
            <a:r>
              <a:rPr lang="en-US" sz="2000" b="1" dirty="0"/>
              <a:t>version controlled</a:t>
            </a:r>
            <a:r>
              <a:rPr lang="en-US" sz="2000" dirty="0"/>
              <a:t> (saved regularly and sequentially)?</a:t>
            </a:r>
          </a:p>
          <a:p>
            <a:r>
              <a:rPr lang="en-US" sz="2000" dirty="0"/>
              <a:t>How could I </a:t>
            </a:r>
            <a:r>
              <a:rPr lang="en-US" sz="2000" b="1" dirty="0"/>
              <a:t>collaborate</a:t>
            </a:r>
            <a:r>
              <a:rPr lang="en-US" sz="2000" dirty="0"/>
              <a:t> with Ethan on this in real time? </a:t>
            </a:r>
          </a:p>
          <a:p>
            <a:r>
              <a:rPr lang="en-US" sz="2000" dirty="0"/>
              <a:t>How could we </a:t>
            </a:r>
            <a:r>
              <a:rPr lang="en-US" sz="2000" b="1" dirty="0"/>
              <a:t>combine our work </a:t>
            </a:r>
            <a:r>
              <a:rPr lang="en-US" sz="2000" dirty="0"/>
              <a:t>when it was finished, assuming someone else might want to repeat this process another time?</a:t>
            </a:r>
          </a:p>
          <a:p>
            <a:r>
              <a:rPr lang="en-US" sz="2000" dirty="0"/>
              <a:t>Where would we </a:t>
            </a:r>
            <a:r>
              <a:rPr lang="en-US" sz="2000" b="1" dirty="0"/>
              <a:t>store the finished product </a:t>
            </a:r>
            <a:r>
              <a:rPr lang="en-US" sz="2000" dirty="0"/>
              <a:t>so that our team knew it was the final version and future data analysts might be able to replicate our work easily?</a:t>
            </a:r>
          </a:p>
        </p:txBody>
      </p:sp>
    </p:spTree>
    <p:extLst>
      <p:ext uri="{BB962C8B-B14F-4D97-AF65-F5344CB8AC3E}">
        <p14:creationId xmlns:p14="http://schemas.microsoft.com/office/powerpoint/2010/main" val="26362847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C90C14-D2E0-3AE8-0A7A-654BCFABEC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6809E8-EFE4-25CC-D56E-171D4A546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5DA774-0458-F5B1-4404-566177EED1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576" y="6100895"/>
            <a:ext cx="1171809" cy="686922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0C393B7-5B52-CAD0-61FA-14EED1A6ACE4}"/>
              </a:ext>
            </a:extLst>
          </p:cNvPr>
          <p:cNvGraphicFramePr>
            <a:graphicFrameLocks noGrp="1"/>
          </p:cNvGraphicFramePr>
          <p:nvPr/>
        </p:nvGraphicFramePr>
        <p:xfrm>
          <a:off x="4985461" y="2066869"/>
          <a:ext cx="6696134" cy="37813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29157">
                  <a:extLst>
                    <a:ext uri="{9D8B030D-6E8A-4147-A177-3AD203B41FA5}">
                      <a16:colId xmlns:a16="http://schemas.microsoft.com/office/drawing/2014/main" val="3696082161"/>
                    </a:ext>
                  </a:extLst>
                </a:gridCol>
                <a:gridCol w="4966977">
                  <a:extLst>
                    <a:ext uri="{9D8B030D-6E8A-4147-A177-3AD203B41FA5}">
                      <a16:colId xmlns:a16="http://schemas.microsoft.com/office/drawing/2014/main" val="162338461"/>
                    </a:ext>
                  </a:extLst>
                </a:gridCol>
              </a:tblGrid>
              <a:tr h="392786"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Current system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Problems or potential risks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4970809"/>
                  </a:ext>
                </a:extLst>
              </a:tr>
              <a:tr h="794253"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Save different named versions of the same script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Which version is the most up to date?</a:t>
                      </a:r>
                    </a:p>
                    <a:p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How do we revert changes of scripts if we make a mistake?</a:t>
                      </a:r>
                    </a:p>
                    <a:p>
                      <a:endParaRPr 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7072538"/>
                  </a:ext>
                </a:extLst>
              </a:tr>
              <a:tr h="794253"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Work on different scripts and talk to each other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Relies on really good communication to work seamlessly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Repetitive work – could do the same portion of the project without realizing 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03654629"/>
                  </a:ext>
                </a:extLst>
              </a:tr>
              <a:tr h="794253"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Copy and paste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Different changes to the same code – how to reconcile?</a:t>
                      </a:r>
                    </a:p>
                    <a:p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Potential for repetitive code and take additional time to make sure it can run seamlessly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9105653"/>
                  </a:ext>
                </a:extLst>
              </a:tr>
              <a:tr h="746789"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Agency-Specific Secure Network Drive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Should we have a new 2025 folder?</a:t>
                      </a:r>
                    </a:p>
                    <a:p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Where should it live in the G:/ Drive?</a:t>
                      </a:r>
                    </a:p>
                    <a:p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Would a new hire easily know where to look for this information?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2943513"/>
                  </a:ext>
                </a:extLst>
              </a:tr>
            </a:tbl>
          </a:graphicData>
        </a:graphic>
      </p:graphicFrame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3D58112A-0DDD-C9F7-1098-D71CD29B6CE5}"/>
              </a:ext>
            </a:extLst>
          </p:cNvPr>
          <p:cNvSpPr txBox="1">
            <a:spLocks/>
          </p:cNvSpPr>
          <p:nvPr/>
        </p:nvSpPr>
        <p:spPr>
          <a:xfrm>
            <a:off x="762480" y="1181099"/>
            <a:ext cx="3932237" cy="4610101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My coworker Ethan and I are tasked to work on a project </a:t>
            </a:r>
            <a:r>
              <a:rPr lang="en-US" sz="2000" dirty="0" err="1"/>
              <a:t>demo.R</a:t>
            </a:r>
            <a:r>
              <a:rPr lang="en-US" sz="2000" dirty="0"/>
              <a:t>. The goal is to add a few more columns to an existing csv (logged estimate,  price-estimate).</a:t>
            </a:r>
          </a:p>
          <a:p>
            <a:pPr marL="0" indent="0">
              <a:buNone/>
            </a:pPr>
            <a:r>
              <a:rPr lang="en-US" sz="2000" dirty="0"/>
              <a:t>In the current ecosystem:</a:t>
            </a:r>
          </a:p>
          <a:p>
            <a:r>
              <a:rPr lang="en-US" sz="2000" dirty="0"/>
              <a:t>How could I work on this task so that my work was </a:t>
            </a:r>
            <a:r>
              <a:rPr lang="en-US" sz="2000" b="1" dirty="0"/>
              <a:t>version controlled</a:t>
            </a:r>
            <a:r>
              <a:rPr lang="en-US" sz="2000" dirty="0"/>
              <a:t> (saved regularly and sequentially)?</a:t>
            </a:r>
          </a:p>
          <a:p>
            <a:r>
              <a:rPr lang="en-US" sz="2000" dirty="0"/>
              <a:t>How could I </a:t>
            </a:r>
            <a:r>
              <a:rPr lang="en-US" sz="2000" b="1" dirty="0"/>
              <a:t>collaborate</a:t>
            </a:r>
            <a:r>
              <a:rPr lang="en-US" sz="2000" dirty="0"/>
              <a:t> with Ethan on this in real time? </a:t>
            </a:r>
          </a:p>
          <a:p>
            <a:r>
              <a:rPr lang="en-US" sz="2000" dirty="0"/>
              <a:t>How could we </a:t>
            </a:r>
            <a:r>
              <a:rPr lang="en-US" sz="2000" b="1" dirty="0"/>
              <a:t>combine our work </a:t>
            </a:r>
            <a:r>
              <a:rPr lang="en-US" sz="2000" dirty="0"/>
              <a:t>when it was finished, assuming someone else might want to repeat this process another time?</a:t>
            </a:r>
          </a:p>
          <a:p>
            <a:r>
              <a:rPr lang="en-US" sz="2000" dirty="0"/>
              <a:t>Where would we </a:t>
            </a:r>
            <a:r>
              <a:rPr lang="en-US" sz="2000" b="1" dirty="0"/>
              <a:t>store the finished product </a:t>
            </a:r>
            <a:r>
              <a:rPr lang="en-US" sz="2000" dirty="0"/>
              <a:t>so that our team knew it was the final version and future data analysts might be able to replicate our work easily?</a:t>
            </a:r>
          </a:p>
        </p:txBody>
      </p:sp>
    </p:spTree>
    <p:extLst>
      <p:ext uri="{BB962C8B-B14F-4D97-AF65-F5344CB8AC3E}">
        <p14:creationId xmlns:p14="http://schemas.microsoft.com/office/powerpoint/2010/main" val="30027400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9E3DBB-F689-A00C-FBD8-DE4F68B1A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Enter             &amp;                     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A54D66-9EB6-EB33-8B1F-8347F0AC3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7</a:t>
            </a:fld>
            <a:endParaRPr lang="en-US"/>
          </a:p>
        </p:txBody>
      </p:sp>
      <p:pic>
        <p:nvPicPr>
          <p:cNvPr id="6" name="Picture 8">
            <a:extLst>
              <a:ext uri="{FF2B5EF4-FFF2-40B4-BE49-F238E27FC236}">
                <a16:creationId xmlns:a16="http://schemas.microsoft.com/office/drawing/2014/main" id="{803569CB-4461-E0A8-6061-FB968FF03F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0976" y="3813573"/>
            <a:ext cx="1589904" cy="664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Github">
            <a:extLst>
              <a:ext uri="{FF2B5EF4-FFF2-40B4-BE49-F238E27FC236}">
                <a16:creationId xmlns:a16="http://schemas.microsoft.com/office/drawing/2014/main" id="{EC26A39B-A8E2-4CED-AF70-8EB46795A0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5" t="28626" r="5430" b="32374"/>
          <a:stretch>
            <a:fillRect/>
          </a:stretch>
        </p:blipFill>
        <p:spPr bwMode="auto">
          <a:xfrm>
            <a:off x="5072516" y="3604670"/>
            <a:ext cx="2987221" cy="957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6313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C96191-C132-D887-3DB5-1F5AFDA372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272F07-B939-C1AF-3F5F-042F16178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8A0FBA-7266-7B06-EA12-926B6679C6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576" y="6100895"/>
            <a:ext cx="1171809" cy="68692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2F3C655-7053-EE7C-952D-90EA61A1AF1C}"/>
              </a:ext>
            </a:extLst>
          </p:cNvPr>
          <p:cNvSpPr/>
          <p:nvPr/>
        </p:nvSpPr>
        <p:spPr>
          <a:xfrm>
            <a:off x="762480" y="782052"/>
            <a:ext cx="2201779" cy="529390"/>
          </a:xfrm>
          <a:prstGeom prst="rect">
            <a:avLst/>
          </a:prstGeom>
          <a:solidFill>
            <a:srgbClr val="F15132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git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6851A522-250B-4451-8DCF-47A14390C671}"/>
              </a:ext>
            </a:extLst>
          </p:cNvPr>
          <p:cNvSpPr txBox="1">
            <a:spLocks/>
          </p:cNvSpPr>
          <p:nvPr/>
        </p:nvSpPr>
        <p:spPr>
          <a:xfrm>
            <a:off x="622469" y="1579417"/>
            <a:ext cx="4088427" cy="465260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/>
              <a:t>git</a:t>
            </a:r>
            <a:r>
              <a:rPr lang="en-US" sz="2000" dirty="0"/>
              <a:t> is like Word’s Version History for code.</a:t>
            </a:r>
          </a:p>
          <a:p>
            <a:r>
              <a:rPr lang="en-US" sz="2000" dirty="0"/>
              <a:t>It is a </a:t>
            </a:r>
            <a:r>
              <a:rPr lang="en-US" sz="2000" b="1" dirty="0"/>
              <a:t>version control system </a:t>
            </a:r>
            <a:r>
              <a:rPr lang="en-US" sz="2000" dirty="0"/>
              <a:t>that keeps track of all changes made in a folder (repository/repo)</a:t>
            </a:r>
          </a:p>
          <a:p>
            <a:pPr lvl="1"/>
            <a:r>
              <a:rPr lang="en-US" sz="1600" dirty="0"/>
              <a:t>A historical backup of “snapshots” of your work</a:t>
            </a:r>
          </a:p>
          <a:p>
            <a:pPr lvl="1"/>
            <a:r>
              <a:rPr lang="en-US" sz="1600" dirty="0"/>
              <a:t>Think of it as a “Save As” version</a:t>
            </a:r>
          </a:p>
          <a:p>
            <a:r>
              <a:rPr lang="en-US" sz="2000" dirty="0"/>
              <a:t>git (on it’s own) only keeps track of work on your </a:t>
            </a:r>
            <a:r>
              <a:rPr lang="en-US" sz="2000" b="1" dirty="0"/>
              <a:t>local machine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786B8D5-A848-34EF-237F-2A74CE20F4EF}"/>
              </a:ext>
            </a:extLst>
          </p:cNvPr>
          <p:cNvSpPr txBox="1"/>
          <p:nvPr/>
        </p:nvSpPr>
        <p:spPr>
          <a:xfrm>
            <a:off x="5156789" y="1579417"/>
            <a:ext cx="6828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git saves a </a:t>
            </a:r>
            <a:r>
              <a:rPr lang="en-US" b="1" dirty="0"/>
              <a:t>stream of snapshots</a:t>
            </a:r>
            <a:r>
              <a:rPr lang="en-US" dirty="0"/>
              <a:t> (called commits)</a:t>
            </a:r>
          </a:p>
        </p:txBody>
      </p:sp>
      <p:pic>
        <p:nvPicPr>
          <p:cNvPr id="1034" name="Picture 10" descr="What sequence of Git commands could have resulted in this commit graph -  Stack Overflow">
            <a:extLst>
              <a:ext uri="{FF2B5EF4-FFF2-40B4-BE49-F238E27FC236}">
                <a16:creationId xmlns:a16="http://schemas.microsoft.com/office/drawing/2014/main" id="{E363ACD8-0E09-98BE-BCB3-31FE72CA08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5592" y="1948749"/>
            <a:ext cx="6889668" cy="3474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19630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AD655C-0716-CEA0-75BB-9F4F2C5F72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8A49F4-F989-FD78-57D2-7037059AE2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6208-0396-4DEE-9187-2167066D100E}" type="slidenum">
              <a:rPr lang="en-US" smtClean="0"/>
              <a:t>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5CBD5A-77D1-D5FD-AEC5-CF63D1C505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576" y="6100895"/>
            <a:ext cx="1171809" cy="68692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C46E171-E8E0-1C0C-D82B-7EF575228FA1}"/>
              </a:ext>
            </a:extLst>
          </p:cNvPr>
          <p:cNvSpPr/>
          <p:nvPr/>
        </p:nvSpPr>
        <p:spPr>
          <a:xfrm>
            <a:off x="8749553" y="2433917"/>
            <a:ext cx="1515035" cy="22232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4E75D1F-0A6D-9DF9-0DD1-26FEE1BF7F26}"/>
              </a:ext>
            </a:extLst>
          </p:cNvPr>
          <p:cNvSpPr/>
          <p:nvPr/>
        </p:nvSpPr>
        <p:spPr>
          <a:xfrm>
            <a:off x="762480" y="782052"/>
            <a:ext cx="2201779" cy="529390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GitHub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445EE9E6-39EF-5790-8EB5-1B0C2282C350}"/>
              </a:ext>
            </a:extLst>
          </p:cNvPr>
          <p:cNvSpPr txBox="1">
            <a:spLocks/>
          </p:cNvSpPr>
          <p:nvPr/>
        </p:nvSpPr>
        <p:spPr>
          <a:xfrm>
            <a:off x="622469" y="1569537"/>
            <a:ext cx="5074024" cy="475689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When you use git/GitHub together, it is like </a:t>
            </a:r>
            <a:r>
              <a:rPr lang="en-US" sz="2000" b="1" dirty="0" err="1"/>
              <a:t>GoogleDocs</a:t>
            </a:r>
            <a:r>
              <a:rPr lang="en-US" sz="2000" dirty="0"/>
              <a:t> for code.</a:t>
            </a:r>
          </a:p>
          <a:p>
            <a:r>
              <a:rPr lang="en-US" sz="2000" dirty="0"/>
              <a:t>GitHub is a </a:t>
            </a:r>
            <a:r>
              <a:rPr lang="en-US" sz="2000" b="1" dirty="0"/>
              <a:t>website</a:t>
            </a:r>
            <a:r>
              <a:rPr lang="en-US" sz="2000" dirty="0"/>
              <a:t> that hosts repositories (folders) under version control by git.</a:t>
            </a:r>
          </a:p>
          <a:p>
            <a:r>
              <a:rPr lang="en-US" sz="2000" dirty="0"/>
              <a:t>It is the </a:t>
            </a:r>
            <a:r>
              <a:rPr lang="en-US" sz="2000" b="1" dirty="0"/>
              <a:t>remote (cloud) storage </a:t>
            </a:r>
            <a:r>
              <a:rPr lang="en-US" sz="2000" dirty="0"/>
              <a:t>for repositories (folders) that allows us to work together on the same material.</a:t>
            </a:r>
          </a:p>
          <a:p>
            <a:r>
              <a:rPr lang="en-US" sz="2000" dirty="0"/>
              <a:t>It allows for </a:t>
            </a:r>
            <a:r>
              <a:rPr lang="en-US" sz="2000" b="1" dirty="0"/>
              <a:t>team development</a:t>
            </a:r>
          </a:p>
          <a:p>
            <a:pPr lvl="1"/>
            <a:r>
              <a:rPr lang="en-US" sz="1600" dirty="0"/>
              <a:t>Different versions of the project (these “snapshots”) can be merged together to create one final version</a:t>
            </a:r>
          </a:p>
          <a:p>
            <a:pPr lvl="1"/>
            <a:r>
              <a:rPr lang="en-US" sz="1600" dirty="0"/>
              <a:t>Allows for simultaneous work</a:t>
            </a:r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2" name="Picture 10" descr="What sequence of Git commands could have resulted in this commit graph -  Stack Overflow">
            <a:extLst>
              <a:ext uri="{FF2B5EF4-FFF2-40B4-BE49-F238E27FC236}">
                <a16:creationId xmlns:a16="http://schemas.microsoft.com/office/drawing/2014/main" id="{DB9C48E1-A44A-CA48-CB31-F022ABB7EE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8851" y="1524315"/>
            <a:ext cx="3776911" cy="1904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Chart&#10;&#10;AI-generated content may be incorrect.">
            <a:extLst>
              <a:ext uri="{FF2B5EF4-FFF2-40B4-BE49-F238E27FC236}">
                <a16:creationId xmlns:a16="http://schemas.microsoft.com/office/drawing/2014/main" id="{01550133-2CE3-CA5D-A321-9B25E8888E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6836" y="4146538"/>
            <a:ext cx="4276964" cy="202166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E685F26-CE90-8191-4E56-C6BD18072C51}"/>
              </a:ext>
            </a:extLst>
          </p:cNvPr>
          <p:cNvSpPr/>
          <p:nvPr/>
        </p:nvSpPr>
        <p:spPr>
          <a:xfrm>
            <a:off x="7076834" y="3617147"/>
            <a:ext cx="3023129" cy="424355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Collaborating with others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E3D60C1-5535-B866-6BD4-2B7A8D5AE32F}"/>
              </a:ext>
            </a:extLst>
          </p:cNvPr>
          <p:cNvSpPr/>
          <p:nvPr/>
        </p:nvSpPr>
        <p:spPr>
          <a:xfrm>
            <a:off x="6959071" y="994924"/>
            <a:ext cx="3023129" cy="424355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Working alone</a:t>
            </a:r>
          </a:p>
        </p:txBody>
      </p:sp>
    </p:spTree>
    <p:extLst>
      <p:ext uri="{BB962C8B-B14F-4D97-AF65-F5344CB8AC3E}">
        <p14:creationId xmlns:p14="http://schemas.microsoft.com/office/powerpoint/2010/main" val="245108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3139</TotalTime>
  <Words>1662</Words>
  <Application>Microsoft Macintosh PowerPoint</Application>
  <PresentationFormat>Widescreen</PresentationFormat>
  <Paragraphs>186</Paragraphs>
  <Slides>30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5" baseType="lpstr">
      <vt:lpstr>Aptos</vt:lpstr>
      <vt:lpstr>Aptos Display</vt:lpstr>
      <vt:lpstr>Arial</vt:lpstr>
      <vt:lpstr>HelveticaNeueforSAS</vt:lpstr>
      <vt:lpstr>Office Theme</vt:lpstr>
      <vt:lpstr>Using git/GitHub @ NYC              </vt:lpstr>
      <vt:lpstr>A little about me </vt:lpstr>
      <vt:lpstr>Imagine this.</vt:lpstr>
      <vt:lpstr>PowerPoint Presentation</vt:lpstr>
      <vt:lpstr>PowerPoint Presentation</vt:lpstr>
      <vt:lpstr>PowerPoint Presentation</vt:lpstr>
      <vt:lpstr>Enter             &amp;                     .</vt:lpstr>
      <vt:lpstr>PowerPoint Presentation</vt:lpstr>
      <vt:lpstr>PowerPoint Presentation</vt:lpstr>
      <vt:lpstr>PowerPoint Presentation</vt:lpstr>
      <vt:lpstr>Using GitHub @  </vt:lpstr>
      <vt:lpstr>PowerPoint Presentation</vt:lpstr>
      <vt:lpstr>PowerPoint Presentation</vt:lpstr>
      <vt:lpstr>PowerPoint Presentation</vt:lpstr>
      <vt:lpstr>Let’s try it.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Demo</vt:lpstr>
      <vt:lpstr>What can we use it for?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Want to try it for yourself?</vt:lpstr>
      <vt:lpstr>PowerPoint Presentation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Boyd, Claire</dc:creator>
  <cp:lastModifiedBy>Boyd, Claire</cp:lastModifiedBy>
  <cp:revision>923</cp:revision>
  <dcterms:created xsi:type="dcterms:W3CDTF">2025-05-28T20:55:00Z</dcterms:created>
  <dcterms:modified xsi:type="dcterms:W3CDTF">2025-07-10T17:40:07Z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ebba276f-0474-4e48-a2bc-69b0eb22318c_Enabled">
    <vt:lpwstr>true</vt:lpwstr>
  </property>
  <property fmtid="{D5CDD505-2E9C-101B-9397-08002B2CF9AE}" pid="3" name="MSIP_Label_ebba276f-0474-4e48-a2bc-69b0eb22318c_SetDate">
    <vt:lpwstr>2025-06-11T21:03:28Z</vt:lpwstr>
  </property>
  <property fmtid="{D5CDD505-2E9C-101B-9397-08002B2CF9AE}" pid="4" name="MSIP_Label_ebba276f-0474-4e48-a2bc-69b0eb22318c_Method">
    <vt:lpwstr>Standard</vt:lpwstr>
  </property>
  <property fmtid="{D5CDD505-2E9C-101B-9397-08002B2CF9AE}" pid="5" name="MSIP_Label_ebba276f-0474-4e48-a2bc-69b0eb22318c_Name">
    <vt:lpwstr>Non-Restricted-Main</vt:lpwstr>
  </property>
  <property fmtid="{D5CDD505-2E9C-101B-9397-08002B2CF9AE}" pid="6" name="MSIP_Label_ebba276f-0474-4e48-a2bc-69b0eb22318c_SiteId">
    <vt:lpwstr>32f56fc7-5f81-4e22-a95b-15da66513bef</vt:lpwstr>
  </property>
  <property fmtid="{D5CDD505-2E9C-101B-9397-08002B2CF9AE}" pid="7" name="MSIP_Label_ebba276f-0474-4e48-a2bc-69b0eb22318c_ActionId">
    <vt:lpwstr>3dd1422f-45f1-4180-a3ba-6e80e9b8fbcc</vt:lpwstr>
  </property>
  <property fmtid="{D5CDD505-2E9C-101B-9397-08002B2CF9AE}" pid="8" name="MSIP_Label_ebba276f-0474-4e48-a2bc-69b0eb22318c_ContentBits">
    <vt:lpwstr>0</vt:lpwstr>
  </property>
  <property fmtid="{D5CDD505-2E9C-101B-9397-08002B2CF9AE}" pid="9" name="MSIP_Label_ebba276f-0474-4e48-a2bc-69b0eb22318c_Tag">
    <vt:lpwstr>10, 3, 0, 1</vt:lpwstr>
  </property>
</Properties>
</file>